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3" r:id="rId6"/>
    <p:sldId id="262" r:id="rId7"/>
    <p:sldId id="264" r:id="rId8"/>
    <p:sldId id="271" r:id="rId9"/>
    <p:sldId id="270" r:id="rId10"/>
    <p:sldId id="273" r:id="rId11"/>
    <p:sldId id="274" r:id="rId12"/>
    <p:sldId id="276" r:id="rId13"/>
    <p:sldId id="279" r:id="rId14"/>
    <p:sldId id="272" r:id="rId15"/>
    <p:sldId id="265" r:id="rId16"/>
    <p:sldId id="266" r:id="rId17"/>
    <p:sldId id="267" r:id="rId18"/>
    <p:sldId id="268" r:id="rId19"/>
    <p:sldId id="269" r:id="rId20"/>
    <p:sldId id="280" r:id="rId21"/>
    <p:sldId id="282" r:id="rId22"/>
    <p:sldId id="283" r:id="rId23"/>
    <p:sldId id="281" r:id="rId24"/>
    <p:sldId id="258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65000"/>
                    <a:satMod val="100000"/>
                    <a:lumMod val="100000"/>
                  </a:schemeClr>
                </a:gs>
                <a:gs pos="50000">
                  <a:schemeClr val="accent2">
                    <a:shade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shade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91-4AF2-B4D2-4567C60827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0000"/>
                    <a:lumMod val="100000"/>
                  </a:schemeClr>
                </a:gs>
                <a:gs pos="50000">
                  <a:schemeClr val="accent2"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91-4AF2-B4D2-4567C60827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5000"/>
                    <a:satMod val="100000"/>
                    <a:lumMod val="100000"/>
                  </a:schemeClr>
                </a:gs>
                <a:gs pos="50000">
                  <a:schemeClr val="accent2">
                    <a:tint val="65000"/>
                    <a:shade val="99000"/>
                    <a:satMod val="105000"/>
                    <a:lumMod val="100000"/>
                  </a:schemeClr>
                </a:gs>
                <a:gs pos="100000">
                  <a:schemeClr val="accent2">
                    <a:tint val="65000"/>
                    <a:shade val="98000"/>
                    <a:satMod val="105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>
                <a:rot lat="0" lon="0" rev="4200000"/>
              </a:lightRig>
            </a:scene3d>
            <a:sp3d prstMaterial="flat">
              <a:bevelT w="50800" h="63500" prst="riblet"/>
            </a:sp3d>
          </c:spPr>
          <c:cat>
            <c:strRef>
              <c:f>Sheet1!$A$2:$A$4</c:f>
              <c:strCache>
                <c:ptCount val="3"/>
                <c:pt idx="0">
                  <c:v>Bulb</c:v>
                </c:pt>
                <c:pt idx="1">
                  <c:v>Seed</c:v>
                </c:pt>
                <c:pt idx="2">
                  <c:v>Transplant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91-4AF2-B4D2-4567C6082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939599"/>
        <c:axId val="224596095"/>
      </c:areaChart>
      <c:catAx>
        <c:axId val="211593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596095"/>
        <c:crosses val="autoZero"/>
        <c:auto val="1"/>
        <c:lblAlgn val="ctr"/>
        <c:lblOffset val="100"/>
        <c:noMultiLvlLbl val="0"/>
      </c:catAx>
      <c:valAx>
        <c:axId val="224596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939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Садење</a:t>
          </a:r>
          <a:endParaRPr lang="en-US" b="1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E8D2E69-0173-4BD3-B96A-7A9C5DD12B47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Ѓубрење</a:t>
          </a:r>
          <a:endParaRPr lang="en-US" b="1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Наводнување</a:t>
          </a:r>
          <a:endParaRPr lang="en-US" b="1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Жнеење</a:t>
          </a:r>
          <a:endParaRPr lang="en-US" b="1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07854D-2B51-4A8E-B5AE-10487E87CA78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08D7-A299-4638-ADDE-05060FAADE0B}" type="pres">
      <dgm:prSet presAssocID="{AAC263CB-8256-4B03-92FE-1622698FB3E9}" presName="spNode" presStyleCnt="0"/>
      <dgm:spPr/>
    </dgm:pt>
    <dgm:pt modelId="{C8571390-81D5-4CB3-85C5-E4D11E7CFD6A}" type="pres">
      <dgm:prSet presAssocID="{808B76D0-8EC7-469A-93AC-7A6017188A9D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20D3CF3-3A37-4B6F-A6B5-4E7BBBD1546D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9C828-C06B-4049-827B-700B959CB820}" type="pres">
      <dgm:prSet presAssocID="{4E8D2E69-0173-4BD3-B96A-7A9C5DD12B47}" presName="spNode" presStyleCnt="0"/>
      <dgm:spPr/>
    </dgm:pt>
    <dgm:pt modelId="{48BB7BDC-C048-4E69-ACAB-ECF95ED26C20}" type="pres">
      <dgm:prSet presAssocID="{FEF1E80E-8A9E-4B0A-817C-2A4CFDCF3FB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4521CE3A-1D32-4E92-83BA-6B4DBB6DBC61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D8A5D-E98E-4E78-B880-A24345A05A2D}" type="pres">
      <dgm:prSet presAssocID="{93A6A030-ABAB-4EFA-B539-0FDB3E07C1EF}" presName="spNode" presStyleCnt="0"/>
      <dgm:spPr/>
    </dgm:pt>
    <dgm:pt modelId="{C747AAAB-C295-45F8-80B3-C14658BB07BE}" type="pres">
      <dgm:prSet presAssocID="{BFE0749E-E343-4A6F-BD09-2810EE6B4BD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89DFD5B-E336-4C25-B91A-5BA538A2118E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B8012909-31CC-4651-B917-AA40A0B19C60}" type="presOf" srcId="{808B76D0-8EC7-469A-93AC-7A6017188A9D}" destId="{C8571390-81D5-4CB3-85C5-E4D11E7CFD6A}" srcOrd="0" destOrd="0" presId="urn:microsoft.com/office/officeart/2005/8/layout/cycle6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771C6669-A4EF-41AF-8590-752148CA914D}" type="presOf" srcId="{4E8D2E69-0173-4BD3-B96A-7A9C5DD12B47}" destId="{A20D3CF3-3A37-4B6F-A6B5-4E7BBBD1546D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839722B2-0B9D-4B60-875E-31C70C790265}" type="presOf" srcId="{AAC263CB-8256-4B03-92FE-1622698FB3E9}" destId="{8207854D-2B51-4A8E-B5AE-10487E87CA78}" srcOrd="0" destOrd="0" presId="urn:microsoft.com/office/officeart/2005/8/layout/cycle6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B66D5ECA-14EC-4C3E-AFD7-124FCA083E2B}" type="presOf" srcId="{93A6A030-ABAB-4EFA-B539-0FDB3E07C1EF}" destId="{4521CE3A-1D32-4E92-83BA-6B4DBB6DBC61}" srcOrd="0" destOrd="0" presId="urn:microsoft.com/office/officeart/2005/8/layout/cycle6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64CC8D7-9296-4E3D-8AFC-37B87AC6863B}" type="presOf" srcId="{BFE0749E-E343-4A6F-BD09-2810EE6B4BD7}" destId="{C747AAAB-C295-45F8-80B3-C14658BB07BE}" srcOrd="0" destOrd="0" presId="urn:microsoft.com/office/officeart/2005/8/layout/cycle6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C3DE9ED3-38FB-4274-A096-C51CB55DF9E2}" type="presOf" srcId="{FEF1E80E-8A9E-4B0A-817C-2A4CFDCF3FB2}" destId="{48BB7BDC-C048-4E69-ACAB-ECF95ED26C20}" srcOrd="0" destOrd="0" presId="urn:microsoft.com/office/officeart/2005/8/layout/cycle6"/>
    <dgm:cxn modelId="{26CB1FEB-1370-4614-92B2-B054D6C4BFAD}" type="presParOf" srcId="{44E59079-4044-4615-844A-2BF6DDD5742E}" destId="{8207854D-2B51-4A8E-B5AE-10487E87CA78}" srcOrd="0" destOrd="0" presId="urn:microsoft.com/office/officeart/2005/8/layout/cycle6"/>
    <dgm:cxn modelId="{46E1F505-6388-44AF-B512-07C548A8338D}" type="presParOf" srcId="{44E59079-4044-4615-844A-2BF6DDD5742E}" destId="{3BD308D7-A299-4638-ADDE-05060FAADE0B}" srcOrd="1" destOrd="0" presId="urn:microsoft.com/office/officeart/2005/8/layout/cycle6"/>
    <dgm:cxn modelId="{90E711E1-8E37-4F9E-8AB6-1FE5F3C7553D}" type="presParOf" srcId="{44E59079-4044-4615-844A-2BF6DDD5742E}" destId="{C8571390-81D5-4CB3-85C5-E4D11E7CFD6A}" srcOrd="2" destOrd="0" presId="urn:microsoft.com/office/officeart/2005/8/layout/cycle6"/>
    <dgm:cxn modelId="{D787DAE8-F37D-4A52-990F-100975069741}" type="presParOf" srcId="{44E59079-4044-4615-844A-2BF6DDD5742E}" destId="{A20D3CF3-3A37-4B6F-A6B5-4E7BBBD1546D}" srcOrd="3" destOrd="0" presId="urn:microsoft.com/office/officeart/2005/8/layout/cycle6"/>
    <dgm:cxn modelId="{6EEA712C-250A-40AD-9C66-A8BCB8808E88}" type="presParOf" srcId="{44E59079-4044-4615-844A-2BF6DDD5742E}" destId="{5699C828-C06B-4049-827B-700B959CB820}" srcOrd="4" destOrd="0" presId="urn:microsoft.com/office/officeart/2005/8/layout/cycle6"/>
    <dgm:cxn modelId="{8C87D362-9185-46CA-BAAF-0C7624873007}" type="presParOf" srcId="{44E59079-4044-4615-844A-2BF6DDD5742E}" destId="{48BB7BDC-C048-4E69-ACAB-ECF95ED26C20}" srcOrd="5" destOrd="0" presId="urn:microsoft.com/office/officeart/2005/8/layout/cycle6"/>
    <dgm:cxn modelId="{9B7A4A4E-3CD1-4803-B18A-1217099CC800}" type="presParOf" srcId="{44E59079-4044-4615-844A-2BF6DDD5742E}" destId="{4521CE3A-1D32-4E92-83BA-6B4DBB6DBC61}" srcOrd="6" destOrd="0" presId="urn:microsoft.com/office/officeart/2005/8/layout/cycle6"/>
    <dgm:cxn modelId="{B658F7DC-C199-41B8-92D6-D3F07F180BC4}" type="presParOf" srcId="{44E59079-4044-4615-844A-2BF6DDD5742E}" destId="{34BD8A5D-E98E-4E78-B880-A24345A05A2D}" srcOrd="7" destOrd="0" presId="urn:microsoft.com/office/officeart/2005/8/layout/cycle6"/>
    <dgm:cxn modelId="{A241D65D-8056-4E29-B8E1-18FFE36C66D3}" type="presParOf" srcId="{44E59079-4044-4615-844A-2BF6DDD5742E}" destId="{C747AAAB-C295-45F8-80B3-C14658BB07BE}" srcOrd="8" destOrd="0" presId="urn:microsoft.com/office/officeart/2005/8/layout/cycle6"/>
    <dgm:cxn modelId="{B236F409-DAE6-4262-BCB6-4E3EB3842410}" type="presParOf" srcId="{44E59079-4044-4615-844A-2BF6DDD5742E}" destId="{189DFD5B-E336-4C25-B91A-5BA538A2118E}" srcOrd="9" destOrd="0" presId="urn:microsoft.com/office/officeart/2005/8/layout/cycle6"/>
    <dgm:cxn modelId="{C5E8BEEB-5613-4831-B709-6807B41D380A}" type="presParOf" srcId="{44E59079-4044-4615-844A-2BF6DDD5742E}" destId="{6F49F479-5DE3-4E1C-9602-1596AE98CFE6}" srcOrd="10" destOrd="0" presId="urn:microsoft.com/office/officeart/2005/8/layout/cycle6"/>
    <dgm:cxn modelId="{D991BBDE-173D-4492-9A80-08ECF8E7AD22}" type="presParOf" srcId="{44E59079-4044-4615-844A-2BF6DDD5742E}" destId="{5ACEEF5B-7780-407E-9A1B-DD9AD3C9D5C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mk-MK" dirty="0" smtClean="0"/>
            <a:t>Сензор за влага во почвата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Plants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Weather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3"/>
      <dgm:spPr/>
    </dgm:pt>
    <dgm:pt modelId="{D1AB7B5A-7CB4-433B-BDAD-61D154FBB639}" type="pres">
      <dgm:prSet presAssocID="{4AF52931-E4CA-4429-AACB-B8747CDB2409}" presName="iconRect" presStyleLbl="node1" presStyleIdx="0" presStyleCnt="3"/>
      <dgm:spPr>
        <a:ln>
          <a:noFill/>
        </a:ln>
      </dgm:spPr>
      <dgm:extLst/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3"/>
      <dgm:spPr/>
    </dgm:pt>
    <dgm:pt modelId="{F065CC5F-0D7E-438D-A290-6D28C1B3EDF2}" type="pres">
      <dgm:prSet presAssocID="{81BEB84D-9A77-49C6-9301-B3359FCAC75F}" presName="iconRect" presStyleLbl="node1" presStyleIdx="1" presStyleCnt="3"/>
      <dgm:spPr>
        <a:ln>
          <a:noFill/>
        </a:ln>
      </dgm:spPr>
      <dgm:extLst/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2" presStyleCnt="3"/>
      <dgm:spPr/>
    </dgm:pt>
    <dgm:pt modelId="{364BF251-23E8-4976-BDA1-862737AF35BC}" type="pres">
      <dgm:prSet presAssocID="{BFF9359E-E9B1-4B73-BACC-2C7988765B16}" presName="iconRect" presStyleLbl="node1" presStyleIdx="2" presStyleCnt="3"/>
      <dgm:spPr>
        <a:ln>
          <a:noFill/>
        </a:ln>
      </dgm:spPr>
      <dgm:extLst/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D12283E6-19A0-45B3-8967-F64B9FE7DC2D}" type="presParOf" srcId="{333BA55A-4FB9-4CDB-BE45-5B2839A9588A}" destId="{321A91E4-7EA2-4DC4-BAB1-AA394CB05F71}" srcOrd="3" destOrd="0" presId="urn:microsoft.com/office/officeart/2018/2/layout/IconVerticalSolidList"/>
    <dgm:cxn modelId="{9700BF1A-D71B-4BD8-8926-BA981972F1C9}" type="presParOf" srcId="{333BA55A-4FB9-4CDB-BE45-5B2839A9588A}" destId="{F8B60166-DAD7-43EB-A140-0C239D20F607}" srcOrd="4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7854D-2B51-4A8E-B5AE-10487E87CA78}">
      <dsp:nvSpPr>
        <dsp:cNvPr id="0" name=""/>
        <dsp:cNvSpPr/>
      </dsp:nvSpPr>
      <dsp:spPr>
        <a:xfrm>
          <a:off x="1702803" y="766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Садење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45332"/>
        <a:ext cx="1315386" cy="823805"/>
      </dsp:txXfrm>
    </dsp:sp>
    <dsp:sp modelId="{C8571390-81D5-4CB3-85C5-E4D11E7CFD6A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221269" y="178757"/>
              </a:moveTo>
              <a:arcTo wR="1508883" hR="1508883" stAng="17890351" swAng="262698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3CF3-3A37-4B6F-A6B5-4E7BBBD1546D}">
      <dsp:nvSpPr>
        <dsp:cNvPr id="0" name=""/>
        <dsp:cNvSpPr/>
      </dsp:nvSpPr>
      <dsp:spPr>
        <a:xfrm>
          <a:off x="3211686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294232"/>
                <a:satOff val="1406"/>
                <a:lumOff val="1961"/>
                <a:alphaOff val="0"/>
                <a:satMod val="100000"/>
                <a:lumMod val="100000"/>
              </a:schemeClr>
            </a:gs>
            <a:gs pos="50000">
              <a:schemeClr val="accent2">
                <a:hueOff val="-294232"/>
                <a:satOff val="1406"/>
                <a:lumOff val="196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294232"/>
                <a:satOff val="1406"/>
                <a:lumOff val="196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Ѓубрење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3256252" y="1554215"/>
        <a:ext cx="1315386" cy="823805"/>
      </dsp:txXfrm>
    </dsp:sp>
    <dsp:sp modelId="{48BB7BDC-C048-4E69-ACAB-ECF95ED26C20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943554" y="1976265"/>
              </a:moveTo>
              <a:arcTo wR="1508883" hR="1508883" stAng="1082664" swAng="2626986"/>
            </a:path>
          </a:pathLst>
        </a:custGeom>
        <a:noFill/>
        <a:ln w="635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CE3A-1D32-4E92-83BA-6B4DBB6DBC61}">
      <dsp:nvSpPr>
        <dsp:cNvPr id="0" name=""/>
        <dsp:cNvSpPr/>
      </dsp:nvSpPr>
      <dsp:spPr>
        <a:xfrm>
          <a:off x="1702803" y="3018533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588464"/>
                <a:satOff val="2812"/>
                <a:lumOff val="3922"/>
                <a:alphaOff val="0"/>
                <a:satMod val="100000"/>
                <a:lumMod val="100000"/>
              </a:schemeClr>
            </a:gs>
            <a:gs pos="50000">
              <a:schemeClr val="accent2">
                <a:hueOff val="-588464"/>
                <a:satOff val="2812"/>
                <a:lumOff val="392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588464"/>
                <a:satOff val="2812"/>
                <a:lumOff val="392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Наводнување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3063099"/>
        <a:ext cx="1315386" cy="823805"/>
      </dsp:txXfrm>
    </dsp:sp>
    <dsp:sp modelId="{C747AAAB-C295-45F8-80B3-C14658BB07BE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96497" y="2839009"/>
              </a:moveTo>
              <a:arcTo wR="1508883" hR="1508883" stAng="7090351" swAng="2626986"/>
            </a:path>
          </a:pathLst>
        </a:custGeom>
        <a:noFill/>
        <a:ln w="635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193919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882696"/>
                <a:satOff val="4218"/>
                <a:lumOff val="5883"/>
                <a:alphaOff val="0"/>
                <a:satMod val="100000"/>
                <a:lumMod val="100000"/>
              </a:schemeClr>
            </a:gs>
            <a:gs pos="50000">
              <a:schemeClr val="accent2">
                <a:hueOff val="-882696"/>
                <a:satOff val="4218"/>
                <a:lumOff val="588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82696"/>
                <a:satOff val="4218"/>
                <a:lumOff val="588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Жнеење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238485" y="1554215"/>
        <a:ext cx="1315386" cy="823805"/>
      </dsp:txXfrm>
    </dsp:sp>
    <dsp:sp modelId="{5ACEEF5B-7780-407E-9A1B-DD9AD3C9D5C6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4211" y="1041500"/>
              </a:moveTo>
              <a:arcTo wR="1508883" hR="1508883" stAng="11882664" swAng="2626986"/>
            </a:path>
          </a:pathLst>
        </a:custGeom>
        <a:noFill/>
        <a:ln w="635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479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1297216" y="479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mk-MK" sz="2500" kern="1200" dirty="0" smtClean="0"/>
            <a:t>Сензор за влага во почвата</a:t>
          </a:r>
          <a:endParaRPr lang="en-US" sz="2500" kern="1200" dirty="0"/>
        </a:p>
      </dsp:txBody>
      <dsp:txXfrm>
        <a:off x="1297216" y="479"/>
        <a:ext cx="5450093" cy="1123131"/>
      </dsp:txXfrm>
    </dsp:sp>
    <dsp:sp modelId="{3A0D703B-098B-4E59-8765-DFD90796F008}">
      <dsp:nvSpPr>
        <dsp:cNvPr id="0" name=""/>
        <dsp:cNvSpPr/>
      </dsp:nvSpPr>
      <dsp:spPr>
        <a:xfrm>
          <a:off x="0" y="1404394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1297216" y="1404394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Plants</a:t>
          </a:r>
        </a:p>
      </dsp:txBody>
      <dsp:txXfrm>
        <a:off x="1297216" y="1404394"/>
        <a:ext cx="5450093" cy="1123131"/>
      </dsp:txXfrm>
    </dsp:sp>
    <dsp:sp modelId="{752F83EC-7F2D-41AA-973E-014FDB46F0D7}">
      <dsp:nvSpPr>
        <dsp:cNvPr id="0" name=""/>
        <dsp:cNvSpPr/>
      </dsp:nvSpPr>
      <dsp:spPr>
        <a:xfrm>
          <a:off x="0" y="2808308"/>
          <a:ext cx="6747310" cy="11231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1297216" y="2808308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Weather</a:t>
          </a:r>
          <a:endParaRPr lang="en-US" sz="2500" kern="1200" dirty="0"/>
        </a:p>
      </dsp:txBody>
      <dsp:txXfrm>
        <a:off x="1297216" y="2808308"/>
        <a:ext cx="5450093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inyurl.com/bddzxba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b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9" name="Picture 18" descr="Cactus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" r="1" b="1"/>
          <a:stretch/>
        </p:blipFill>
        <p:spPr>
          <a:xfrm>
            <a:off x="981201" y="971344"/>
            <a:ext cx="6233513" cy="49153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1442916"/>
            <a:ext cx="3238829" cy="3252231"/>
          </a:xfrm>
        </p:spPr>
        <p:txBody>
          <a:bodyPr>
            <a:normAutofit/>
          </a:bodyPr>
          <a:lstStyle/>
          <a:p>
            <a:r>
              <a:rPr lang="mk-MK" sz="4400" cap="none" dirty="0" smtClean="0">
                <a:solidFill>
                  <a:srgbClr val="FFFFFF"/>
                </a:solidFill>
              </a:rPr>
              <a:t>Паметен систем за наводнување</a:t>
            </a:r>
            <a:endParaRPr lang="en-US" sz="4400" cap="none" dirty="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>
            <a:normAutofit/>
          </a:bodyPr>
          <a:lstStyle/>
          <a:p>
            <a:r>
              <a:rPr lang="mk-MK" sz="1400" dirty="0" smtClean="0">
                <a:solidFill>
                  <a:srgbClr val="FFFFFF"/>
                </a:solidFill>
              </a:rPr>
              <a:t>Борис Николовски 239055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Реле и копчиња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2014195"/>
            <a:ext cx="4486102" cy="3912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56" y="2014194"/>
            <a:ext cx="3971244" cy="391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Дизајн и принтање на </a:t>
            </a:r>
            <a:r>
              <a:rPr lang="en-US" dirty="0" smtClean="0"/>
              <a:t>3D</a:t>
            </a:r>
            <a:r>
              <a:rPr lang="mk-MK" dirty="0" smtClean="0"/>
              <a:t> кутија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Дизајниран и испринтан 1 прототип.</a:t>
            </a:r>
          </a:p>
          <a:p>
            <a:r>
              <a:rPr lang="mk-MK" dirty="0" smtClean="0"/>
              <a:t>Микроконтролерот како и секој сензор си има свое специјално место.</a:t>
            </a:r>
          </a:p>
          <a:p>
            <a:r>
              <a:rPr lang="mk-MK" dirty="0" smtClean="0"/>
              <a:t>Оставени повеќе отвори за можност за проширување со повеќе сензори.</a:t>
            </a:r>
          </a:p>
        </p:txBody>
      </p:sp>
    </p:spTree>
    <p:extLst>
      <p:ext uri="{BB962C8B-B14F-4D97-AF65-F5344CB8AC3E}">
        <p14:creationId xmlns:p14="http://schemas.microsoft.com/office/powerpoint/2010/main" val="34118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8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77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96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57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927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18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Дијаграм и</a:t>
            </a:r>
            <a:br>
              <a:rPr lang="mk-MK" dirty="0" smtClean="0"/>
            </a:br>
            <a:r>
              <a:rPr lang="mk-MK" dirty="0" smtClean="0"/>
              <a:t>имплементација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На сликата се прикажани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поврзувањата</a:t>
            </a:r>
            <a:r>
              <a:rPr lang="en-US" dirty="0"/>
              <a:t> </a:t>
            </a:r>
            <a:r>
              <a:rPr lang="mk-MK" dirty="0" smtClean="0"/>
              <a:t>на компононентите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со микроконтролерот.</a:t>
            </a:r>
          </a:p>
          <a:p>
            <a:r>
              <a:rPr lang="mk-MK" dirty="0" smtClean="0"/>
              <a:t>Линк до кодот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tinyurl.com/bddzxba8</a:t>
            </a:r>
            <a:r>
              <a:rPr lang="en-US" dirty="0" smtClean="0"/>
              <a:t> </a:t>
            </a:r>
            <a:endParaRPr lang="mk-MK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13" y="535787"/>
            <a:ext cx="5453149" cy="57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системот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307117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Видео од системот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205829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Проблеми при одгледување растенија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Ограничени сме на тоа што можеме да го видиме и осетиме.</a:t>
            </a:r>
          </a:p>
          <a:p>
            <a:r>
              <a:rPr lang="mk-MK" dirty="0" smtClean="0"/>
              <a:t>Лесно може да се наводни повеќе или помалце, наштетувајќи им на растенијата.</a:t>
            </a:r>
          </a:p>
          <a:p>
            <a:r>
              <a:rPr lang="mk-MK" dirty="0" smtClean="0"/>
              <a:t>Потребно е време и напор за секојдневна грижа, особено во цели градини со повеќе растенија.</a:t>
            </a:r>
          </a:p>
          <a:p>
            <a:r>
              <a:rPr lang="mk-MK" dirty="0" smtClean="0"/>
              <a:t>Неконзистентност и непотребно трошење на вода.</a:t>
            </a:r>
          </a:p>
          <a:p>
            <a:r>
              <a:rPr lang="mk-MK" dirty="0" smtClean="0"/>
              <a:t>Можност за отсуство на подолго време, при што може да нема кој да ги наводнува растенијата</a:t>
            </a:r>
            <a:r>
              <a:rPr lang="mk-MK" dirty="0" smtClean="0"/>
              <a:t>.</a:t>
            </a:r>
            <a:endParaRPr lang="en-US" dirty="0" smtClean="0"/>
          </a:p>
          <a:p>
            <a:r>
              <a:rPr lang="mk-MK" dirty="0" smtClean="0"/>
              <a:t>Очекувани и неочекувани временски промени и сезони.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5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Што е следно?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Поврзување на уште повеќе сензори, како што се</a:t>
            </a:r>
            <a:r>
              <a:rPr lang="en-US" dirty="0" smtClean="0"/>
              <a:t>:</a:t>
            </a:r>
          </a:p>
          <a:p>
            <a:pPr lvl="1"/>
            <a:r>
              <a:rPr lang="mk-MK" dirty="0" smtClean="0"/>
              <a:t>Сензор за дожд</a:t>
            </a:r>
            <a:r>
              <a:rPr lang="en-US" dirty="0" smtClean="0"/>
              <a:t>;</a:t>
            </a:r>
            <a:endParaRPr lang="mk-MK" dirty="0" smtClean="0"/>
          </a:p>
          <a:p>
            <a:pPr lvl="1"/>
            <a:r>
              <a:rPr lang="mk-MK" dirty="0" smtClean="0"/>
              <a:t>Температура во почвата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Квалитет на вода</a:t>
            </a:r>
            <a:r>
              <a:rPr lang="en-US" dirty="0"/>
              <a:t> </a:t>
            </a:r>
            <a:r>
              <a:rPr lang="mk-MK" dirty="0" smtClean="0"/>
              <a:t>и др.</a:t>
            </a:r>
          </a:p>
          <a:p>
            <a:r>
              <a:rPr lang="mk-MK" dirty="0" smtClean="0"/>
              <a:t>Користење на модул за </a:t>
            </a:r>
            <a:r>
              <a:rPr lang="en-US" dirty="0" err="1" smtClean="0"/>
              <a:t>LoRaWAN</a:t>
            </a:r>
            <a:r>
              <a:rPr lang="mk-MK" dirty="0" smtClean="0"/>
              <a:t> комуникација.</a:t>
            </a:r>
          </a:p>
          <a:p>
            <a:r>
              <a:rPr lang="mk-MK" dirty="0" smtClean="0"/>
              <a:t>Поставување на апликација со </a:t>
            </a:r>
            <a:r>
              <a:rPr lang="en-US" dirty="0" smtClean="0"/>
              <a:t>API</a:t>
            </a:r>
            <a:r>
              <a:rPr lang="mk-MK" dirty="0" smtClean="0"/>
              <a:t>-ња, интерфејс и база.</a:t>
            </a:r>
          </a:p>
          <a:p>
            <a:r>
              <a:rPr lang="mk-MK" dirty="0" smtClean="0"/>
              <a:t>Повремено комуницирање со </a:t>
            </a:r>
            <a:r>
              <a:rPr lang="en-US" dirty="0" err="1" smtClean="0"/>
              <a:t>ChatGPT</a:t>
            </a:r>
            <a:r>
              <a:rPr lang="mk-MK" dirty="0" smtClean="0"/>
              <a:t> за подлабоки анализи на читањата на сензорите.</a:t>
            </a:r>
            <a:endParaRPr lang="en-US" dirty="0" smtClean="0"/>
          </a:p>
          <a:p>
            <a:r>
              <a:rPr lang="mk-MK" dirty="0" smtClean="0"/>
              <a:t>Втора и подобрена верзија на </a:t>
            </a:r>
            <a:r>
              <a:rPr lang="en-US" dirty="0" smtClean="0"/>
              <a:t>3D</a:t>
            </a:r>
            <a:r>
              <a:rPr lang="mk-MK" dirty="0" smtClean="0"/>
              <a:t> кутијата.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93998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lose up leaves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mk-MK" smtClean="0">
                <a:solidFill>
                  <a:schemeClr val="bg1"/>
                </a:solidFill>
              </a:rPr>
              <a:t>Потребни сензори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5918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" name="Content Placeholder 5" descr="Graph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101269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4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US" sz="4400" smtClean="0">
                <a:solidFill>
                  <a:srgbClr val="FFFFFF"/>
                </a:solidFill>
              </a:rPr>
              <a:t>PEAK PLANTING SEASON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Bright Flowers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18833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mk-MK" cap="none" dirty="0" smtClean="0"/>
              <a:t>Благодарам на вниманието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3974586"/>
            <a:ext cx="9070848" cy="11646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pc="8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7" name="Content Placeholder 3" descr="Planting">
            <a:extLst>
              <a:ext uri="{FF2B5EF4-FFF2-40B4-BE49-F238E27FC236}">
                <a16:creationId xmlns:a16="http://schemas.microsoft.com/office/drawing/2014/main" id="{36C5320A-DFA9-4A31-8D7F-EE05D1E3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515" y="1328394"/>
            <a:ext cx="4188221" cy="4227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1371600"/>
          </a:xfrm>
        </p:spPr>
        <p:txBody>
          <a:bodyPr>
            <a:normAutofit fontScale="90000"/>
          </a:bodyPr>
          <a:lstStyle/>
          <a:p>
            <a:pPr algn="r"/>
            <a:r>
              <a:rPr lang="mk-MK" sz="3200" dirty="0" smtClean="0"/>
              <a:t>Циклус на одлегудвање растенија</a:t>
            </a:r>
            <a:endParaRPr lang="en-US" sz="3200" dirty="0"/>
          </a:p>
        </p:txBody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420696"/>
              </p:ext>
            </p:extLst>
          </p:nvPr>
        </p:nvGraphicFramePr>
        <p:xfrm>
          <a:off x="6315075" y="2103438"/>
          <a:ext cx="4810125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Цели на системот за наводнување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Заштеда на вода – наводнување само кога имаат потреба растенијата.</a:t>
            </a:r>
          </a:p>
          <a:p>
            <a:r>
              <a:rPr lang="mk-MK" dirty="0" smtClean="0"/>
              <a:t>Автоматизација и лесно </a:t>
            </a:r>
            <a:r>
              <a:rPr lang="mk-MK" dirty="0"/>
              <a:t>следење на сите параметри што може да се видат за растението</a:t>
            </a:r>
            <a:r>
              <a:rPr lang="mk-MK" dirty="0" smtClean="0"/>
              <a:t>.</a:t>
            </a:r>
          </a:p>
          <a:p>
            <a:r>
              <a:rPr lang="mk-MK" smtClean="0"/>
              <a:t>Одржливост и скалабилност – можности и опции за проширување на системот според потребите на градината.</a:t>
            </a:r>
            <a:endParaRPr lang="mk-MK" dirty="0" smtClean="0"/>
          </a:p>
          <a:p>
            <a:r>
              <a:rPr lang="mk-MK" dirty="0" smtClean="0"/>
              <a:t>Подобрување на квалитетот на растенијата.</a:t>
            </a:r>
          </a:p>
        </p:txBody>
      </p:sp>
    </p:spTree>
    <p:extLst>
      <p:ext uri="{BB962C8B-B14F-4D97-AF65-F5344CB8AC3E}">
        <p14:creationId xmlns:p14="http://schemas.microsoft.com/office/powerpoint/2010/main" val="73856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Компоненти за изработка на системот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 </a:t>
            </a:r>
            <a:r>
              <a:rPr lang="en-US" dirty="0" smtClean="0"/>
              <a:t>R3DIP – Arduino Uno </a:t>
            </a:r>
            <a:r>
              <a:rPr lang="mk-MK" dirty="0" smtClean="0"/>
              <a:t>компатибилен микроконтролер со </a:t>
            </a:r>
            <a:r>
              <a:rPr lang="en-US" dirty="0" smtClean="0"/>
              <a:t>ATmega328</a:t>
            </a:r>
          </a:p>
          <a:p>
            <a:r>
              <a:rPr lang="en-US" dirty="0"/>
              <a:t>Grove Base Shield</a:t>
            </a:r>
          </a:p>
          <a:p>
            <a:r>
              <a:rPr lang="mk-MK" dirty="0" smtClean="0"/>
              <a:t>Сензори</a:t>
            </a:r>
            <a:r>
              <a:rPr lang="en-US" dirty="0" smtClean="0"/>
              <a:t>:</a:t>
            </a:r>
            <a:endParaRPr lang="mk-MK" dirty="0" smtClean="0"/>
          </a:p>
          <a:p>
            <a:pPr lvl="1"/>
            <a:r>
              <a:rPr lang="mk-MK" dirty="0" smtClean="0"/>
              <a:t>Влажност на почва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Барометар</a:t>
            </a:r>
            <a:r>
              <a:rPr lang="en-US" dirty="0" smtClean="0"/>
              <a:t> </a:t>
            </a:r>
            <a:r>
              <a:rPr lang="mk-MK" dirty="0" smtClean="0"/>
              <a:t>(висина и притисок)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Температура и влажност на воздух</a:t>
            </a:r>
            <a:r>
              <a:rPr lang="en-US" dirty="0" smtClean="0"/>
              <a:t>;</a:t>
            </a:r>
          </a:p>
          <a:p>
            <a:r>
              <a:rPr lang="mk-MK" dirty="0" smtClean="0"/>
              <a:t>Пумпа </a:t>
            </a:r>
            <a:r>
              <a:rPr lang="mk-MK" dirty="0" smtClean="0"/>
              <a:t>за вода</a:t>
            </a:r>
            <a:endParaRPr lang="en-US" dirty="0" smtClean="0"/>
          </a:p>
          <a:p>
            <a:r>
              <a:rPr lang="mk-MK" dirty="0"/>
              <a:t>Батерии</a:t>
            </a:r>
            <a:endParaRPr lang="mk-MK" dirty="0" smtClean="0"/>
          </a:p>
          <a:p>
            <a:r>
              <a:rPr lang="mk-MK" dirty="0" smtClean="0"/>
              <a:t>Реле</a:t>
            </a:r>
          </a:p>
          <a:p>
            <a:r>
              <a:rPr lang="mk-MK" dirty="0" smtClean="0"/>
              <a:t>Копчиња</a:t>
            </a:r>
          </a:p>
          <a:p>
            <a:r>
              <a:rPr lang="mk-MK" dirty="0" smtClean="0"/>
              <a:t>Кутија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3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ARD R3DIP</a:t>
            </a:r>
          </a:p>
        </p:txBody>
      </p:sp>
      <p:pic>
        <p:nvPicPr>
          <p:cNvPr id="2050" name="Picture 2" descr="https://joy-it.net/files/files/Produkte/ARD_R3DIP/ARD_R3DIP_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03" y="1058231"/>
            <a:ext cx="5998319" cy="49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0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Grove Base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Grove Base Shield For Arduino V2 - Gr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2103120"/>
            <a:ext cx="5242559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36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Сензор за влажност на </a:t>
            </a:r>
            <a:r>
              <a:rPr lang="mk-MK" dirty="0" smtClean="0"/>
              <a:t>почва и барометар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rowtail-Capacitive Moisture V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120"/>
            <a:ext cx="3934286" cy="39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28" y="2103120"/>
            <a:ext cx="430667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Температура и </a:t>
            </a:r>
            <a:r>
              <a:rPr lang="ru-RU" dirty="0" err="1"/>
              <a:t>влажност</a:t>
            </a:r>
            <a:r>
              <a:rPr lang="ru-RU" dirty="0"/>
              <a:t> на </a:t>
            </a:r>
            <a:r>
              <a:rPr lang="ru-RU" dirty="0" smtClean="0"/>
              <a:t>воздух</a:t>
            </a:r>
            <a:r>
              <a:rPr lang="en-US" dirty="0" smtClean="0"/>
              <a:t> </a:t>
            </a:r>
            <a:r>
              <a:rPr lang="mk-MK" dirty="0" smtClean="0"/>
              <a:t>и пумпа за вода</a:t>
            </a:r>
            <a:endParaRPr lang="mk-M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5453975" cy="392765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50" y="2014194"/>
            <a:ext cx="3843830" cy="39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2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CA6D35-17B7-413E-98AB-823CBCB8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58583-3BF2-49DD-B2F1-0E7456A4E1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3821B79-AD0B-4D14-A179-D860A55FA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0</TotalTime>
  <Words>347</Words>
  <Application>Microsoft Office PowerPoint</Application>
  <PresentationFormat>Widescreen</PresentationFormat>
  <Paragraphs>65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Savon</vt:lpstr>
      <vt:lpstr>Паметен систем за наводнување</vt:lpstr>
      <vt:lpstr>Проблеми при одгледување растенија</vt:lpstr>
      <vt:lpstr>Циклус на одлегудвање растенија</vt:lpstr>
      <vt:lpstr>Цели на системот за наводнување</vt:lpstr>
      <vt:lpstr>Компоненти за изработка на системот</vt:lpstr>
      <vt:lpstr>ARD R3DIP</vt:lpstr>
      <vt:lpstr>Grove Base Shield</vt:lpstr>
      <vt:lpstr>Сензор за влажност на почва и барометар</vt:lpstr>
      <vt:lpstr>Температура и влажност на воздух и пумпа за вода</vt:lpstr>
      <vt:lpstr>Реле и копчиња</vt:lpstr>
      <vt:lpstr>Дизајн и принтање на 3D кутија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Дијаграм и имплементација</vt:lpstr>
      <vt:lpstr>Слики од системот</vt:lpstr>
      <vt:lpstr>Видео од системот</vt:lpstr>
      <vt:lpstr>Што е следно?</vt:lpstr>
      <vt:lpstr>Потребни сензори</vt:lpstr>
      <vt:lpstr>PEAK PLANTING SEASON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2024-11-14T17:22:58Z</dcterms:created>
  <dcterms:modified xsi:type="dcterms:W3CDTF">2024-11-22T21:09:48Z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